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80" r:id="rId3"/>
    <p:sldId id="312" r:id="rId4"/>
    <p:sldId id="314" r:id="rId5"/>
    <p:sldId id="315" r:id="rId6"/>
    <p:sldId id="361" r:id="rId7"/>
    <p:sldId id="316" r:id="rId8"/>
    <p:sldId id="317" r:id="rId9"/>
    <p:sldId id="364" r:id="rId10"/>
    <p:sldId id="352" r:id="rId11"/>
    <p:sldId id="362" r:id="rId12"/>
    <p:sldId id="296" r:id="rId13"/>
    <p:sldId id="281" r:id="rId14"/>
    <p:sldId id="282" r:id="rId15"/>
    <p:sldId id="284" r:id="rId16"/>
    <p:sldId id="288" r:id="rId17"/>
    <p:sldId id="289" r:id="rId18"/>
    <p:sldId id="290" r:id="rId19"/>
    <p:sldId id="291" r:id="rId20"/>
    <p:sldId id="294" r:id="rId21"/>
    <p:sldId id="285" r:id="rId22"/>
    <p:sldId id="286" r:id="rId23"/>
    <p:sldId id="359" r:id="rId24"/>
    <p:sldId id="311" r:id="rId25"/>
    <p:sldId id="295" r:id="rId26"/>
    <p:sldId id="297" r:id="rId27"/>
    <p:sldId id="298" r:id="rId28"/>
    <p:sldId id="299" r:id="rId29"/>
    <p:sldId id="300" r:id="rId30"/>
    <p:sldId id="301" r:id="rId31"/>
    <p:sldId id="309" r:id="rId32"/>
    <p:sldId id="308" r:id="rId33"/>
    <p:sldId id="310" r:id="rId34"/>
    <p:sldId id="302" r:id="rId35"/>
    <p:sldId id="303" r:id="rId36"/>
    <p:sldId id="304" r:id="rId37"/>
    <p:sldId id="305" r:id="rId38"/>
    <p:sldId id="306" r:id="rId39"/>
    <p:sldId id="365" r:id="rId40"/>
  </p:sldIdLst>
  <p:sldSz cx="9144000" cy="6858000" type="screen4x3"/>
  <p:notesSz cx="9928225" cy="6797675"/>
  <p:embeddedFontLst>
    <p:embeddedFont>
      <p:font typeface="맑은 고딕" panose="020B0503020000020004" pitchFamily="50" charset="-127"/>
      <p:regular r:id="rId43"/>
      <p:bold r:id="rId44"/>
    </p:embeddedFont>
    <p:embeddedFont>
      <p:font typeface="Trebuchet MS" panose="020B0603020202020204" pitchFamily="34" charset="0"/>
      <p:regular r:id="rId45"/>
      <p:bold r:id="rId46"/>
      <p:italic r:id="rId47"/>
      <p:boldItalic r:id="rId48"/>
    </p:embeddedFont>
    <p:embeddedFont>
      <p:font typeface="Tahoma" panose="020B0604030504040204" pitchFamily="34" charset="0"/>
      <p:regular r:id="rId49"/>
      <p:bold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87" d="100"/>
          <a:sy n="87" d="100"/>
        </p:scale>
        <p:origin x="1358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61023" y="6597650"/>
            <a:ext cx="9845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A25A288-E1E7-4B60-90C9-11FA9CB529DC}" type="datetime5">
              <a:rPr kumimoji="0" lang="ko-KR" altLang="en-US" sz="800" b="0" smtClean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2019/10/9</a:t>
            </a:fld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 | 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</a:t>
            </a:r>
            <a:r>
              <a:rPr lang="en-US" altLang="ko-KR" dirty="0"/>
              <a:t> </a:t>
            </a:r>
            <a:r>
              <a:rPr lang="ko-KR" altLang="en-US" dirty="0"/>
              <a:t>시작하기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C0F29A-AC7D-4B70-9F60-77EB3BE6B214}"/>
              </a:ext>
            </a:extLst>
          </p:cNvPr>
          <p:cNvGrpSpPr/>
          <p:nvPr/>
        </p:nvGrpSpPr>
        <p:grpSpPr>
          <a:xfrm>
            <a:off x="3059832" y="1988840"/>
            <a:ext cx="5829300" cy="3371850"/>
            <a:chOff x="3059832" y="1988840"/>
            <a:chExt cx="5829300" cy="33718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35DF986-FCBB-4806-B136-8C05C524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9832" y="1988840"/>
              <a:ext cx="5829300" cy="3371850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2C613EB-84CD-49DB-9751-B1C72EC29230}"/>
                </a:ext>
              </a:extLst>
            </p:cNvPr>
            <p:cNvSpPr/>
            <p:nvPr/>
          </p:nvSpPr>
          <p:spPr>
            <a:xfrm>
              <a:off x="6713661" y="5178205"/>
              <a:ext cx="1046812" cy="15712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29706E-5EE0-460B-9480-235D3A0E8019}"/>
              </a:ext>
            </a:extLst>
          </p:cNvPr>
          <p:cNvGrpSpPr/>
          <p:nvPr/>
        </p:nvGrpSpPr>
        <p:grpSpPr>
          <a:xfrm>
            <a:off x="3067783" y="1996791"/>
            <a:ext cx="5819775" cy="3371850"/>
            <a:chOff x="3067783" y="1996791"/>
            <a:chExt cx="5819775" cy="337185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F2D133F-AC2D-4F92-A764-268256D4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7783" y="1996791"/>
              <a:ext cx="5819775" cy="337185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2C77B53-ACB6-43C5-9EB3-5E28993BA71A}"/>
                </a:ext>
              </a:extLst>
            </p:cNvPr>
            <p:cNvSpPr/>
            <p:nvPr/>
          </p:nvSpPr>
          <p:spPr>
            <a:xfrm>
              <a:off x="6721610" y="5162303"/>
              <a:ext cx="2128191" cy="16507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D6131B8-0FD7-4392-9035-2A7D8612F142}"/>
                </a:ext>
              </a:extLst>
            </p:cNvPr>
            <p:cNvSpPr/>
            <p:nvPr/>
          </p:nvSpPr>
          <p:spPr>
            <a:xfrm>
              <a:off x="7291346" y="2790909"/>
              <a:ext cx="1558456" cy="13517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플랫폼 선택하기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‘Build Settings’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93707" b="73099"/>
          <a:stretch/>
        </p:blipFill>
        <p:spPr>
          <a:xfrm>
            <a:off x="457200" y="1988840"/>
            <a:ext cx="2302224" cy="276723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033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01090B-BF56-448A-AACF-2DAFEACD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78"/>
            <a:ext cx="9144000" cy="5143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271BB5C-0A0F-4BBE-B363-8061DBBB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Fastest vs. Fantastic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A08A3-0CD5-482A-942B-7EF26ED52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1E5B50-586C-4BD9-B0B6-4DCAEB584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587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Hello Unity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09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도형 생성해보기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en-US" altLang="ko-KR" dirty="0" err="1"/>
              <a:t>GameObject</a:t>
            </a:r>
            <a:r>
              <a:rPr lang="en-US" altLang="ko-KR" dirty="0"/>
              <a:t>’ </a:t>
            </a:r>
            <a:r>
              <a:rPr lang="ko-KR" altLang="en-US" dirty="0"/>
              <a:t>메뉴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 계층구조 탭의 </a:t>
            </a:r>
            <a:r>
              <a:rPr lang="en-US" altLang="ko-KR" dirty="0">
                <a:sym typeface="Wingdings" panose="05000000000000000000" pitchFamily="2" charset="2"/>
              </a:rPr>
              <a:t>[Create]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7173" r="46850" b="13600"/>
          <a:stretch/>
        </p:blipFill>
        <p:spPr>
          <a:xfrm>
            <a:off x="1835696" y="2063848"/>
            <a:ext cx="5472608" cy="4588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927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이름 및 속성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계층구조 탭에서 물체 오른쪽 클릭 후 </a:t>
            </a:r>
            <a:r>
              <a:rPr lang="en-US" altLang="ko-KR" dirty="0"/>
              <a:t>‘Rename’</a:t>
            </a:r>
          </a:p>
          <a:p>
            <a:pPr lvl="1"/>
            <a:r>
              <a:rPr lang="ko-KR" altLang="en-US" dirty="0"/>
              <a:t>단축키 </a:t>
            </a:r>
            <a:r>
              <a:rPr lang="en-US" altLang="ko-KR" dirty="0"/>
              <a:t>F2</a:t>
            </a:r>
          </a:p>
          <a:p>
            <a:pPr lvl="1"/>
            <a:r>
              <a:rPr lang="ko-KR" altLang="en-US" dirty="0"/>
              <a:t>한글도 가능하지만 가능하면 영문으로 하는 습관을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en-US" altLang="ko-KR" dirty="0"/>
              <a:t>Inspector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속성 변경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127202"/>
              </p:ext>
            </p:extLst>
          </p:nvPr>
        </p:nvGraphicFramePr>
        <p:xfrm>
          <a:off x="899592" y="3852892"/>
          <a:ext cx="321640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Plane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Sphere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0, 6, 0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7562" t="6945" b="45798"/>
          <a:stretch/>
        </p:blipFill>
        <p:spPr>
          <a:xfrm>
            <a:off x="5278157" y="2807368"/>
            <a:ext cx="3073755" cy="3641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6943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오브젝트의 </a:t>
            </a:r>
            <a:r>
              <a:rPr lang="en-US" altLang="ko-KR" dirty="0"/>
              <a:t>3</a:t>
            </a:r>
            <a:r>
              <a:rPr lang="ko-KR" altLang="en-US" dirty="0"/>
              <a:t>차원 위치</a:t>
            </a:r>
            <a:r>
              <a:rPr lang="en-US" altLang="ko-KR" dirty="0"/>
              <a:t>, </a:t>
            </a:r>
            <a:r>
              <a:rPr lang="ko-KR" altLang="en-US" dirty="0"/>
              <a:t>회전각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r>
              <a:rPr lang="en-US" altLang="ko-KR" dirty="0"/>
              <a:t>/</a:t>
            </a:r>
            <a:r>
              <a:rPr lang="ko-KR" altLang="en-US" dirty="0"/>
              <a:t>확대 비율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Transform </a:t>
            </a:r>
            <a:r>
              <a:rPr lang="ko-KR" altLang="en-US" dirty="0"/>
              <a:t>수치 초기화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Transform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852936"/>
            <a:ext cx="4076700" cy="2676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749785" y="2868079"/>
          <a:ext cx="20381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초기값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Rotation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0, 0, 0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Scale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1, 1, 1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3059832" y="3068960"/>
            <a:ext cx="360040" cy="182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764375" y="2852936"/>
            <a:ext cx="188268" cy="182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Point Light(</a:t>
            </a:r>
            <a:r>
              <a:rPr lang="ko-KR" altLang="en-US" dirty="0"/>
              <a:t>점 광원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Directional Light(</a:t>
            </a:r>
            <a:r>
              <a:rPr lang="ko-KR" altLang="en-US" dirty="0"/>
              <a:t>방향성 광원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Spotlight(</a:t>
            </a:r>
            <a:r>
              <a:rPr lang="ko-KR" altLang="en-US" dirty="0"/>
              <a:t>스포트라이트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유니티의</a:t>
            </a:r>
            <a:r>
              <a:rPr lang="en-US" altLang="ko-KR" dirty="0"/>
              <a:t> </a:t>
            </a:r>
            <a:r>
              <a:rPr lang="ko-KR" altLang="en-US" dirty="0"/>
              <a:t>대표적인 조명</a:t>
            </a:r>
          </a:p>
        </p:txBody>
      </p:sp>
    </p:spTree>
    <p:extLst>
      <p:ext uri="{BB962C8B-B14F-4D97-AF65-F5344CB8AC3E}">
        <p14:creationId xmlns:p14="http://schemas.microsoft.com/office/powerpoint/2010/main" val="527023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정해진 위치에서 사방으로 퍼져나가는 빛</a:t>
            </a:r>
            <a:endParaRPr lang="en-US" altLang="ko-KR" dirty="0"/>
          </a:p>
          <a:p>
            <a:pPr lvl="1"/>
            <a:r>
              <a:rPr lang="ko-KR" altLang="en-US" dirty="0"/>
              <a:t>물체까지의 거리에 따라 빛의 세기가 감소함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Point Light(</a:t>
            </a:r>
            <a:r>
              <a:rPr lang="ko-KR" altLang="en-US" dirty="0"/>
              <a:t>점 광원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74" name="Picture 2" descr="http://docs.unity3d.com/Documentation/Images/manual/class-Ligh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29344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docs.unity3d.com/Documentation/Images/manual/class-Ligh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20887"/>
            <a:ext cx="5454774" cy="4026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6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태양광선과 같이 무한히 먼 곳에서 오는 빛</a:t>
            </a:r>
            <a:endParaRPr lang="en-US" altLang="ko-KR" dirty="0"/>
          </a:p>
          <a:p>
            <a:pPr lvl="1"/>
            <a:r>
              <a:rPr lang="ko-KR" altLang="en-US" dirty="0"/>
              <a:t>방향만 존재</a:t>
            </a:r>
            <a:r>
              <a:rPr lang="en-US" altLang="ko-KR" dirty="0"/>
              <a:t>, </a:t>
            </a:r>
            <a:r>
              <a:rPr lang="ko-KR" altLang="en-US" dirty="0"/>
              <a:t>어디서든 빛의 세기가 일정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Directional Light(</a:t>
            </a:r>
            <a:r>
              <a:rPr lang="ko-KR" altLang="en-US" dirty="0"/>
              <a:t>방향성 광원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6" descr="http://docs.unity3d.com/Documentation/Images/manual/class-Light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13" y="3653408"/>
            <a:ext cx="1100873" cy="156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docs.unity3d.com/Documentation/Images/manual/class-Light-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20886"/>
            <a:ext cx="5454774" cy="4026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4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정해진 위치에서 일정 방향으로 퍼져나가는 빛</a:t>
            </a:r>
            <a:endParaRPr lang="en-US" altLang="ko-KR" dirty="0"/>
          </a:p>
          <a:p>
            <a:pPr lvl="1"/>
            <a:r>
              <a:rPr lang="ko-KR" altLang="en-US" dirty="0"/>
              <a:t>빛이 방사되는 한계각도</a:t>
            </a:r>
            <a:r>
              <a:rPr lang="en-US" altLang="ko-KR" dirty="0"/>
              <a:t>(spot angle)</a:t>
            </a:r>
            <a:r>
              <a:rPr lang="ko-KR" altLang="en-US" dirty="0"/>
              <a:t> 존재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Spotlight(</a:t>
            </a:r>
            <a:r>
              <a:rPr lang="ko-KR" altLang="en-US" dirty="0"/>
              <a:t>스포트라이트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2" descr="http://docs.unity3d.com/Documentation/Images/manual/class-Light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3629330"/>
            <a:ext cx="16383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docs.unity3d.com/Documentation/Images/manual/class-Light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20885"/>
            <a:ext cx="5454774" cy="4026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8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Tanks! Tutorial</a:t>
            </a:r>
          </a:p>
          <a:p>
            <a:endParaRPr lang="en-US" altLang="ko-KR" dirty="0"/>
          </a:p>
          <a:p>
            <a:r>
              <a:rPr lang="en-US" altLang="ko-KR" dirty="0"/>
              <a:t>Hello Unity</a:t>
            </a:r>
          </a:p>
          <a:p>
            <a:endParaRPr lang="en-US" altLang="ko-KR" dirty="0"/>
          </a:p>
          <a:p>
            <a:r>
              <a:rPr lang="ko-KR" altLang="en-US" dirty="0"/>
              <a:t>키보드와 마우스로 입력 받기</a:t>
            </a:r>
          </a:p>
        </p:txBody>
      </p:sp>
    </p:spTree>
    <p:extLst>
      <p:ext uri="{BB962C8B-B14F-4D97-AF65-F5344CB8AC3E}">
        <p14:creationId xmlns:p14="http://schemas.microsoft.com/office/powerpoint/2010/main" val="4330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</a:t>
            </a:r>
            <a:r>
              <a:rPr lang="en-US" altLang="ko-KR" dirty="0"/>
              <a:t>Scene </a:t>
            </a:r>
            <a:r>
              <a:rPr lang="ko-KR" altLang="en-US" dirty="0"/>
              <a:t>구성 완료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04700"/>
            <a:ext cx="8784976" cy="4560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모서리가 둥근 직사각형 5"/>
          <p:cNvSpPr/>
          <p:nvPr/>
        </p:nvSpPr>
        <p:spPr>
          <a:xfrm>
            <a:off x="8010454" y="1595735"/>
            <a:ext cx="260276" cy="2061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8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</a:t>
            </a:r>
            <a:r>
              <a:rPr lang="en-US" altLang="ko-KR" dirty="0"/>
              <a:t> : </a:t>
            </a:r>
            <a:r>
              <a:rPr lang="ko-KR" altLang="en-US" dirty="0"/>
              <a:t>물체가 움직이는 시나리오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‘Assets’ </a:t>
            </a:r>
            <a:r>
              <a:rPr lang="en-US" altLang="ko-KR" dirty="0">
                <a:sym typeface="Wingdings" panose="05000000000000000000" pitchFamily="2" charset="2"/>
              </a:rPr>
              <a:t> ‘Create’  ‘C# Script’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처음 생성 시 이름을 확정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 때 확정된 이름이 클래스명이 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파일이름과 클래스명이 같아야 유니티가 찾을 수 있음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1812" t="6601" r="8263" b="59800"/>
          <a:stretch/>
        </p:blipFill>
        <p:spPr>
          <a:xfrm>
            <a:off x="2142137" y="3834640"/>
            <a:ext cx="4488306" cy="2834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사각형: 둥근 모서리 4"/>
          <p:cNvSpPr/>
          <p:nvPr/>
        </p:nvSpPr>
        <p:spPr>
          <a:xfrm>
            <a:off x="3123819" y="4853118"/>
            <a:ext cx="5760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5028111" y="5324207"/>
            <a:ext cx="5760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640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 파일을 드래그해서 </a:t>
            </a:r>
            <a:r>
              <a:rPr lang="en-US" altLang="ko-KR" dirty="0"/>
              <a:t>Sphere </a:t>
            </a:r>
            <a:r>
              <a:rPr lang="ko-KR" altLang="en-US" dirty="0"/>
              <a:t>에 연결</a:t>
            </a:r>
            <a:r>
              <a:rPr lang="en-US" altLang="ko-KR" dirty="0"/>
              <a:t>, </a:t>
            </a:r>
            <a:r>
              <a:rPr lang="ko-KR" altLang="en-US" dirty="0"/>
              <a:t>또는</a:t>
            </a:r>
            <a:endParaRPr lang="en-US" altLang="ko-KR" dirty="0"/>
          </a:p>
          <a:p>
            <a:r>
              <a:rPr lang="en-US" altLang="ko-KR" dirty="0"/>
              <a:t>Sphere </a:t>
            </a:r>
            <a:r>
              <a:rPr lang="ko-KR" altLang="en-US" dirty="0"/>
              <a:t>선택 후 </a:t>
            </a:r>
            <a:r>
              <a:rPr lang="en-US" altLang="ko-KR" dirty="0"/>
              <a:t>[Add Component] </a:t>
            </a:r>
            <a:r>
              <a:rPr lang="en-US" altLang="ko-KR" dirty="0">
                <a:sym typeface="Wingdings" panose="05000000000000000000" pitchFamily="2" charset="2"/>
              </a:rPr>
              <a:t> ‘Scripts’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92524" y="2453630"/>
            <a:ext cx="3528391" cy="1055399"/>
            <a:chOff x="892524" y="2453630"/>
            <a:chExt cx="3528391" cy="105539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46650" t="6945" r="27594" b="79380"/>
            <a:stretch/>
          </p:blipFill>
          <p:spPr>
            <a:xfrm>
              <a:off x="892524" y="2453630"/>
              <a:ext cx="3528391" cy="1053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사각형: 둥근 모서리 4"/>
            <p:cNvSpPr/>
            <p:nvPr/>
          </p:nvSpPr>
          <p:spPr>
            <a:xfrm>
              <a:off x="3851920" y="2860957"/>
              <a:ext cx="534370" cy="64807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  <p:cxnSp>
          <p:nvCxnSpPr>
            <p:cNvPr id="7" name="직선 화살표 연결선 6"/>
            <p:cNvCxnSpPr>
              <a:stCxn id="5" idx="1"/>
            </p:cNvCxnSpPr>
            <p:nvPr/>
          </p:nvCxnSpPr>
          <p:spPr>
            <a:xfrm flipH="1" flipV="1">
              <a:off x="1323474" y="3119282"/>
              <a:ext cx="2528446" cy="657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7562" t="6601" b="41600"/>
          <a:stretch/>
        </p:blipFill>
        <p:spPr>
          <a:xfrm>
            <a:off x="4759596" y="2453629"/>
            <a:ext cx="3246448" cy="4215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사각형: 둥근 모서리 10"/>
          <p:cNvSpPr/>
          <p:nvPr/>
        </p:nvSpPr>
        <p:spPr>
          <a:xfrm>
            <a:off x="4759596" y="5619484"/>
            <a:ext cx="3246448" cy="337817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832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6DBFC-DA9B-493B-956F-BD4E7647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편집기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99155-B27F-476F-9E1D-1D74CBE2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ADC487-EBAA-40D5-BBC0-B3872A18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1369948"/>
            <a:ext cx="6912770" cy="4975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514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스크립트의 루트에서 선언한 변수</a:t>
            </a:r>
            <a:endParaRPr lang="en-US" altLang="ko-KR" dirty="0"/>
          </a:p>
          <a:p>
            <a:pPr lvl="1"/>
            <a:r>
              <a:rPr lang="en-US" altLang="ko-KR" dirty="0"/>
              <a:t>public </a:t>
            </a:r>
            <a:r>
              <a:rPr lang="ko-KR" altLang="en-US" dirty="0"/>
              <a:t>전역변수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/>
              <a:t>Inspector</a:t>
            </a:r>
            <a:r>
              <a:rPr lang="ko-KR" altLang="en-US" dirty="0"/>
              <a:t>에 나타남</a:t>
            </a:r>
            <a:endParaRPr lang="en-US" altLang="ko-KR" dirty="0"/>
          </a:p>
          <a:p>
            <a:pPr lvl="2"/>
            <a:r>
              <a:rPr lang="ko-KR" altLang="en-US" dirty="0"/>
              <a:t>지정된 </a:t>
            </a:r>
            <a:r>
              <a:rPr lang="ko-KR" altLang="en-US" dirty="0" err="1"/>
              <a:t>변수값을</a:t>
            </a:r>
            <a:r>
              <a:rPr lang="ko-KR" altLang="en-US" dirty="0"/>
              <a:t> </a:t>
            </a:r>
            <a:r>
              <a:rPr lang="en-US" altLang="ko-KR" dirty="0"/>
              <a:t>Inspector </a:t>
            </a:r>
            <a:r>
              <a:rPr lang="ko-KR" altLang="en-US" dirty="0"/>
              <a:t>상에서 수정하여 테스트 가능</a:t>
            </a:r>
            <a:endParaRPr lang="en-US" altLang="ko-KR" dirty="0"/>
          </a:p>
          <a:p>
            <a:pPr lvl="1"/>
            <a:r>
              <a:rPr lang="en-US" altLang="ko-KR" dirty="0"/>
              <a:t>Inspector </a:t>
            </a:r>
            <a:r>
              <a:rPr lang="ko-KR" altLang="en-US" dirty="0"/>
              <a:t>에 나타나지 않게 하려면 </a:t>
            </a:r>
            <a:r>
              <a:rPr lang="en-US" altLang="ko-KR" dirty="0"/>
              <a:t>private </a:t>
            </a:r>
            <a:r>
              <a:rPr lang="ko-KR" altLang="en-US" dirty="0"/>
              <a:t>으로 선언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함수 내에서 선언한 변수</a:t>
            </a:r>
            <a:endParaRPr lang="en-US" altLang="ko-KR" dirty="0"/>
          </a:p>
          <a:p>
            <a:pPr lvl="1"/>
            <a:r>
              <a:rPr lang="ko-KR" altLang="en-US" dirty="0"/>
              <a:t>지역변수</a:t>
            </a:r>
            <a:r>
              <a:rPr lang="en-US" altLang="ko-KR" dirty="0"/>
              <a:t> : </a:t>
            </a:r>
            <a:r>
              <a:rPr lang="ko-KR" altLang="en-US" dirty="0" err="1"/>
              <a:t>인스펙터에</a:t>
            </a:r>
            <a:r>
              <a:rPr lang="ko-KR" altLang="en-US" dirty="0"/>
              <a:t> 나타나지 않음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유니티의 이름 선언 규칙</a:t>
            </a:r>
            <a:endParaRPr lang="en-US" altLang="ko-KR" dirty="0"/>
          </a:p>
          <a:p>
            <a:pPr lvl="2"/>
            <a:r>
              <a:rPr lang="ko-KR" altLang="en-US" dirty="0"/>
              <a:t>단어가 바뀔 때마다 대문자</a:t>
            </a:r>
            <a:endParaRPr lang="en-US" altLang="ko-KR" dirty="0"/>
          </a:p>
          <a:p>
            <a:pPr lvl="1"/>
            <a:r>
              <a:rPr lang="ko-KR" altLang="en-US" dirty="0"/>
              <a:t>변수 </a:t>
            </a:r>
            <a:r>
              <a:rPr lang="en-US" altLang="ko-KR" dirty="0"/>
              <a:t>: </a:t>
            </a:r>
            <a:r>
              <a:rPr lang="ko-KR" altLang="en-US" dirty="0"/>
              <a:t>소문자로 시작</a:t>
            </a:r>
            <a:endParaRPr lang="en-US" altLang="ko-KR" dirty="0"/>
          </a:p>
          <a:p>
            <a:pPr lvl="1"/>
            <a:r>
              <a:rPr lang="ko-KR" altLang="en-US" dirty="0"/>
              <a:t>함수 및 클래스 </a:t>
            </a:r>
            <a:r>
              <a:rPr lang="en-US" altLang="ko-KR" dirty="0"/>
              <a:t>: </a:t>
            </a:r>
            <a:r>
              <a:rPr lang="ko-KR" altLang="en-US" dirty="0"/>
              <a:t>대문자로 시작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스크립트 변수 선언</a:t>
            </a:r>
          </a:p>
        </p:txBody>
      </p:sp>
    </p:spTree>
    <p:extLst>
      <p:ext uri="{BB962C8B-B14F-4D97-AF65-F5344CB8AC3E}">
        <p14:creationId xmlns:p14="http://schemas.microsoft.com/office/powerpoint/2010/main" val="4198280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디버그 로그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저장</a:t>
            </a:r>
            <a:r>
              <a:rPr lang="en-US" altLang="ko-KR" dirty="0"/>
              <a:t> </a:t>
            </a:r>
            <a:r>
              <a:rPr lang="ko-KR" altLang="en-US" dirty="0"/>
              <a:t>후 프로그램 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439" t="22347" r="58662" b="72848"/>
          <a:stretch/>
        </p:blipFill>
        <p:spPr>
          <a:xfrm>
            <a:off x="457200" y="1412776"/>
            <a:ext cx="5184576" cy="834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54200" r="53937"/>
          <a:stretch/>
        </p:blipFill>
        <p:spPr>
          <a:xfrm>
            <a:off x="457200" y="2852936"/>
            <a:ext cx="6437396" cy="36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사각형: 둥근 모서리 5"/>
          <p:cNvSpPr/>
          <p:nvPr/>
        </p:nvSpPr>
        <p:spPr>
          <a:xfrm>
            <a:off x="457200" y="6286520"/>
            <a:ext cx="658416" cy="184868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981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실행 시 디버그 및 다양한 메시지 출력</a:t>
            </a:r>
            <a:endParaRPr lang="en-US" altLang="ko-KR" dirty="0"/>
          </a:p>
          <a:p>
            <a:pPr lvl="1"/>
            <a:r>
              <a:rPr lang="en-US" altLang="ko-KR" dirty="0" err="1"/>
              <a:t>Ctrl+Shift+C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/>
              <a:t>Clear on Play : </a:t>
            </a:r>
            <a:r>
              <a:rPr lang="ko-KR" altLang="en-US" dirty="0"/>
              <a:t>실행 시 콘솔창을 지우고 다시 기록</a:t>
            </a:r>
            <a:r>
              <a:rPr lang="en-US" altLang="ko-KR" dirty="0"/>
              <a:t>(</a:t>
            </a:r>
            <a:r>
              <a:rPr lang="ko-KR" altLang="en-US" dirty="0"/>
              <a:t>추천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Error Pause : </a:t>
            </a:r>
            <a:r>
              <a:rPr lang="ko-KR" altLang="en-US" dirty="0"/>
              <a:t>에러가 나면 멈춤</a:t>
            </a:r>
            <a:r>
              <a:rPr lang="en-US" altLang="ko-KR" dirty="0"/>
              <a:t>(</a:t>
            </a:r>
            <a:r>
              <a:rPr lang="ko-KR" altLang="en-US" dirty="0"/>
              <a:t>추천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Collapse : </a:t>
            </a:r>
            <a:r>
              <a:rPr lang="ko-KR" altLang="en-US" dirty="0"/>
              <a:t>같은 종류의 에러를 하나로 표시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01165" y="2734275"/>
            <a:ext cx="2388890" cy="1282300"/>
            <a:chOff x="5292080" y="2979964"/>
            <a:chExt cx="2388890" cy="12823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3088" r="68806" b="65749"/>
            <a:stretch/>
          </p:blipFill>
          <p:spPr>
            <a:xfrm>
              <a:off x="5292080" y="2979964"/>
              <a:ext cx="2388890" cy="1282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사각형: 둥근 모서리 4"/>
            <p:cNvSpPr/>
            <p:nvPr/>
          </p:nvSpPr>
          <p:spPr>
            <a:xfrm>
              <a:off x="6300191" y="3116904"/>
              <a:ext cx="718229" cy="18776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438" t="22175" r="67324" b="59704"/>
          <a:stretch/>
        </p:blipFill>
        <p:spPr>
          <a:xfrm>
            <a:off x="3059832" y="2097715"/>
            <a:ext cx="2281754" cy="2555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4377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Start() / Update()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288" t="8925" r="61025" b="61203"/>
          <a:stretch/>
        </p:blipFill>
        <p:spPr>
          <a:xfrm>
            <a:off x="4777675" y="1343145"/>
            <a:ext cx="3723415" cy="3574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288" t="8925" r="61025" b="61203"/>
          <a:stretch/>
        </p:blipFill>
        <p:spPr>
          <a:xfrm>
            <a:off x="683568" y="1340768"/>
            <a:ext cx="3723415" cy="3574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2438" t="22077" r="58662" b="68670"/>
          <a:stretch/>
        </p:blipFill>
        <p:spPr>
          <a:xfrm>
            <a:off x="683569" y="5240390"/>
            <a:ext cx="3564661" cy="1104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248230" y="6067544"/>
            <a:ext cx="70243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맑은 고딕" panose="020B0503020000020004" pitchFamily="50" charset="-127"/>
              </a:rPr>
              <a:t>보너스</a:t>
            </a:r>
            <a:r>
              <a:rPr lang="en-US" altLang="ko-KR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맑은 고딕" panose="020B0503020000020004" pitchFamily="50" charset="-127"/>
              </a:rPr>
              <a:t>!</a:t>
            </a:r>
            <a:endParaRPr lang="ko-KR" altLang="en-US" sz="1200" b="1" dirty="0" err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79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오류와 디버그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상태표시줄과 </a:t>
            </a:r>
            <a:r>
              <a:rPr lang="ko-KR" altLang="en-US" dirty="0" err="1"/>
              <a:t>콘솔창</a:t>
            </a:r>
            <a:r>
              <a:rPr lang="ko-KR" altLang="en-US" dirty="0"/>
              <a:t> 참조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438" t="22179" r="58662" b="68669"/>
          <a:stretch/>
        </p:blipFill>
        <p:spPr>
          <a:xfrm>
            <a:off x="899592" y="2100308"/>
            <a:ext cx="4752528" cy="1456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사각형: 둥근 모서리 4"/>
          <p:cNvSpPr/>
          <p:nvPr/>
        </p:nvSpPr>
        <p:spPr>
          <a:xfrm>
            <a:off x="2003776" y="3044433"/>
            <a:ext cx="338372" cy="195246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98200" r="67325"/>
          <a:stretch/>
        </p:blipFill>
        <p:spPr>
          <a:xfrm>
            <a:off x="901503" y="4001643"/>
            <a:ext cx="7918969" cy="245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2751" r="20851" b="83250"/>
          <a:stretch/>
        </p:blipFill>
        <p:spPr>
          <a:xfrm>
            <a:off x="900547" y="4692426"/>
            <a:ext cx="7920880" cy="752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4676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Debug.Log</a:t>
            </a:r>
            <a:r>
              <a:rPr lang="en-US" altLang="ko-KR" dirty="0"/>
              <a:t>()</a:t>
            </a:r>
            <a:r>
              <a:rPr lang="ko-KR" altLang="en-US" dirty="0"/>
              <a:t>의 활용 예시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863" t="17639" r="58662" b="48755"/>
          <a:stretch/>
        </p:blipFill>
        <p:spPr>
          <a:xfrm>
            <a:off x="4531000" y="1268760"/>
            <a:ext cx="3467052" cy="36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750" r="72566" b="65750"/>
          <a:stretch/>
        </p:blipFill>
        <p:spPr>
          <a:xfrm>
            <a:off x="4531000" y="5013176"/>
            <a:ext cx="2339822" cy="1443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0863" t="17639" r="58662" b="57468"/>
          <a:stretch/>
        </p:blipFill>
        <p:spPr>
          <a:xfrm>
            <a:off x="467544" y="1268760"/>
            <a:ext cx="3467052" cy="2666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83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845175-F6DD-4451-B1C4-4E808E99A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Tanks! Tutorial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B7558A3-1FD9-4AB5-BD81-C0812CBC5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73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키보드와</a:t>
            </a:r>
            <a:r>
              <a:rPr lang="en-US" altLang="ko-KR" dirty="0"/>
              <a:t> </a:t>
            </a:r>
            <a:r>
              <a:rPr lang="ko-KR" altLang="en-US" dirty="0"/>
              <a:t>마우스로 입력 받기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891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[Edit]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[Project Settings]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[Input]</a:t>
            </a:r>
          </a:p>
          <a:p>
            <a:endParaRPr lang="en-US" altLang="ko-KR" dirty="0"/>
          </a:p>
          <a:p>
            <a:r>
              <a:rPr lang="ko-KR" altLang="en-US" dirty="0"/>
              <a:t>마우스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1"/>
            <a:r>
              <a:rPr lang="en-US" altLang="ko-KR" dirty="0"/>
              <a:t>mouse 0 : </a:t>
            </a:r>
            <a:r>
              <a:rPr lang="ko-KR" altLang="en-US" dirty="0"/>
              <a:t>왼쪽 버튼</a:t>
            </a:r>
            <a:endParaRPr lang="en-US" altLang="ko-KR" dirty="0"/>
          </a:p>
          <a:p>
            <a:pPr lvl="1"/>
            <a:r>
              <a:rPr lang="en-US" altLang="ko-KR" dirty="0"/>
              <a:t>mouse 1 : </a:t>
            </a:r>
            <a:r>
              <a:rPr lang="ko-KR" altLang="en-US" dirty="0"/>
              <a:t>오른쪽 버튼</a:t>
            </a:r>
            <a:endParaRPr lang="en-US" altLang="ko-KR" dirty="0"/>
          </a:p>
          <a:p>
            <a:pPr lvl="1"/>
            <a:r>
              <a:rPr lang="en-US" altLang="ko-KR" dirty="0"/>
              <a:t>mouse 2 : </a:t>
            </a:r>
            <a:r>
              <a:rPr lang="ko-KR" altLang="en-US" dirty="0"/>
              <a:t>가운데 버튼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유니티의 입력시스템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19757"/>
          <a:stretch/>
        </p:blipFill>
        <p:spPr>
          <a:xfrm>
            <a:off x="5364088" y="149001"/>
            <a:ext cx="3571875" cy="6259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594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 프레임마다 호출되는 </a:t>
            </a:r>
            <a:r>
              <a:rPr lang="en-US" altLang="ko-KR" dirty="0"/>
              <a:t>Update() </a:t>
            </a:r>
            <a:r>
              <a:rPr lang="ko-KR" altLang="en-US" dirty="0"/>
              <a:t>에서 처리</a:t>
            </a:r>
            <a:endParaRPr lang="en-US" altLang="ko-KR" dirty="0"/>
          </a:p>
          <a:p>
            <a:pPr lvl="1"/>
            <a:r>
              <a:rPr lang="ko-KR" altLang="en-US" dirty="0"/>
              <a:t>키를 언제 누르더라도 대응 가능하도록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Input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사용자의 키 입력을 판정하는 클래스</a:t>
            </a:r>
            <a:endParaRPr lang="en-US" altLang="ko-KR" dirty="0"/>
          </a:p>
          <a:p>
            <a:pPr lvl="2"/>
            <a:r>
              <a:rPr lang="en-US" altLang="ko-KR" dirty="0" err="1"/>
              <a:t>Input.GetAxis</a:t>
            </a:r>
            <a:r>
              <a:rPr lang="en-US" altLang="ko-KR" dirty="0"/>
              <a:t>(“Horizontal”) : </a:t>
            </a:r>
            <a:r>
              <a:rPr lang="ko-KR" altLang="en-US" dirty="0"/>
              <a:t>좌우 </a:t>
            </a:r>
            <a:r>
              <a:rPr lang="ko-KR" altLang="en-US" dirty="0" err="1"/>
              <a:t>이동키의</a:t>
            </a:r>
            <a:r>
              <a:rPr lang="ko-KR" altLang="en-US" dirty="0"/>
              <a:t> 이동 방향</a:t>
            </a:r>
          </a:p>
          <a:p>
            <a:pPr lvl="2"/>
            <a:r>
              <a:rPr lang="en-US" altLang="ko-KR" dirty="0" err="1"/>
              <a:t>Input.GetAxis</a:t>
            </a:r>
            <a:r>
              <a:rPr lang="en-US" altLang="ko-KR" dirty="0"/>
              <a:t>(“Vertical”) : </a:t>
            </a:r>
            <a:r>
              <a:rPr lang="ko-KR" altLang="en-US" dirty="0"/>
              <a:t>앞뒤 </a:t>
            </a:r>
            <a:r>
              <a:rPr lang="ko-KR" altLang="en-US" dirty="0" err="1"/>
              <a:t>이동키의</a:t>
            </a:r>
            <a:r>
              <a:rPr lang="ko-KR" altLang="en-US" dirty="0"/>
              <a:t> 이동 방향</a:t>
            </a:r>
          </a:p>
          <a:p>
            <a:pPr lvl="2"/>
            <a:r>
              <a:rPr lang="en-US" altLang="ko-KR" dirty="0" err="1"/>
              <a:t>Input.GetKeyDown</a:t>
            </a:r>
            <a:r>
              <a:rPr lang="en-US" altLang="ko-KR" dirty="0"/>
              <a:t>() : </a:t>
            </a:r>
            <a:r>
              <a:rPr lang="ko-KR" altLang="en-US" dirty="0"/>
              <a:t>특정한 키를 </a:t>
            </a:r>
            <a:r>
              <a:rPr lang="ko-KR" altLang="en-US" dirty="0" err="1"/>
              <a:t>눌렀는</a:t>
            </a:r>
            <a:r>
              <a:rPr lang="ko-KR" altLang="en-US" dirty="0"/>
              <a:t> 지 여부</a:t>
            </a:r>
          </a:p>
          <a:p>
            <a:pPr lvl="2"/>
            <a:r>
              <a:rPr lang="en-US" altLang="ko-KR" dirty="0" err="1"/>
              <a:t>Input.GetButtonDown</a:t>
            </a:r>
            <a:r>
              <a:rPr lang="en-US" altLang="ko-KR" dirty="0"/>
              <a:t>() : </a:t>
            </a:r>
            <a:r>
              <a:rPr lang="ko-KR" altLang="en-US" dirty="0"/>
              <a:t>특정한 키나 버튼을 </a:t>
            </a:r>
            <a:r>
              <a:rPr lang="ko-KR" altLang="en-US" dirty="0" err="1"/>
              <a:t>눌렀는</a:t>
            </a:r>
            <a:r>
              <a:rPr lang="ko-KR" altLang="en-US" dirty="0"/>
              <a:t> 지 여부</a:t>
            </a:r>
          </a:p>
          <a:p>
            <a:pPr lvl="2"/>
            <a:r>
              <a:rPr lang="en-US" altLang="ko-KR" dirty="0" err="1"/>
              <a:t>Input.GetMouseButtonDown</a:t>
            </a:r>
            <a:r>
              <a:rPr lang="en-US" altLang="ko-KR" dirty="0"/>
              <a:t>() : </a:t>
            </a:r>
            <a:r>
              <a:rPr lang="ko-KR" altLang="en-US" dirty="0"/>
              <a:t>마우스버튼을 </a:t>
            </a:r>
            <a:r>
              <a:rPr lang="ko-KR" altLang="en-US" dirty="0" err="1"/>
              <a:t>눌렀는</a:t>
            </a:r>
            <a:r>
              <a:rPr lang="ko-KR" altLang="en-US" dirty="0"/>
              <a:t> 지 여부</a:t>
            </a:r>
          </a:p>
          <a:p>
            <a:pPr lvl="2"/>
            <a:r>
              <a:rPr lang="en-US" altLang="ko-KR" dirty="0" err="1"/>
              <a:t>Input.GetTouch</a:t>
            </a:r>
            <a:r>
              <a:rPr lang="en-US" altLang="ko-KR" dirty="0"/>
              <a:t>() : </a:t>
            </a:r>
            <a:r>
              <a:rPr lang="ko-KR" altLang="en-US" dirty="0"/>
              <a:t>터치스크린 화면을 </a:t>
            </a:r>
            <a:r>
              <a:rPr lang="ko-KR" altLang="en-US" dirty="0" err="1"/>
              <a:t>눌렀는</a:t>
            </a:r>
            <a:r>
              <a:rPr lang="ko-KR" altLang="en-US" dirty="0"/>
              <a:t> 지 여부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 입력 처리</a:t>
            </a:r>
          </a:p>
        </p:txBody>
      </p:sp>
    </p:spTree>
    <p:extLst>
      <p:ext uri="{BB962C8B-B14F-4D97-AF65-F5344CB8AC3E}">
        <p14:creationId xmlns:p14="http://schemas.microsoft.com/office/powerpoint/2010/main" val="1476525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Input.GetAxis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입력장치</a:t>
            </a:r>
            <a:r>
              <a:rPr lang="en-US" altLang="ko-KR" dirty="0"/>
              <a:t>(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조이스틱</a:t>
            </a:r>
            <a:r>
              <a:rPr lang="en-US" altLang="ko-KR" dirty="0"/>
              <a:t>)</a:t>
            </a:r>
            <a:r>
              <a:rPr lang="ko-KR" altLang="en-US" dirty="0"/>
              <a:t>가 눌려진 해당 방향을 </a:t>
            </a:r>
            <a:r>
              <a:rPr lang="en-US" altLang="ko-KR" dirty="0"/>
              <a:t>-1, 0, 1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알려줌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Input.GetAxis</a:t>
            </a:r>
            <a:r>
              <a:rPr lang="en-US" altLang="ko-KR" dirty="0"/>
              <a:t>(“Horizontal”);</a:t>
            </a:r>
          </a:p>
          <a:p>
            <a:pPr lvl="1"/>
            <a:r>
              <a:rPr lang="en-US" altLang="ko-KR" dirty="0"/>
              <a:t>“a” </a:t>
            </a:r>
            <a:r>
              <a:rPr lang="en-US" altLang="ko-KR" dirty="0">
                <a:sym typeface="Wingdings" panose="05000000000000000000" pitchFamily="2" charset="2"/>
              </a:rPr>
              <a:t> -1, “d”  1</a:t>
            </a:r>
            <a:endParaRPr lang="en-US" altLang="ko-KR" dirty="0"/>
          </a:p>
          <a:p>
            <a:r>
              <a:rPr lang="en-US" altLang="ko-KR" dirty="0" err="1"/>
              <a:t>Input.GetAxis</a:t>
            </a:r>
            <a:r>
              <a:rPr lang="en-US" altLang="ko-KR" dirty="0"/>
              <a:t>(“Vertical”);</a:t>
            </a:r>
          </a:p>
          <a:p>
            <a:pPr lvl="1"/>
            <a:r>
              <a:rPr lang="en-US" altLang="ko-KR" dirty="0"/>
              <a:t>“w”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sym typeface="Wingdings" panose="05000000000000000000" pitchFamily="2" charset="2"/>
              </a:rPr>
              <a:t>+</a:t>
            </a:r>
            <a:r>
              <a:rPr lang="en-US" altLang="ko-KR" smtClean="0">
                <a:sym typeface="Wingdings" panose="05000000000000000000" pitchFamily="2" charset="2"/>
              </a:rPr>
              <a:t>1</a:t>
            </a:r>
            <a:r>
              <a:rPr lang="en-US" altLang="ko-KR" dirty="0">
                <a:sym typeface="Wingdings" panose="05000000000000000000" pitchFamily="2" charset="2"/>
              </a:rPr>
              <a:t>, “s”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 smtClean="0">
                <a:sym typeface="Wingdings" panose="05000000000000000000" pitchFamily="2" charset="2"/>
              </a:rPr>
              <a:t>-1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1371600" lvl="3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</a:t>
            </a:r>
            <a:r>
              <a:rPr lang="en-US" altLang="ko-KR" dirty="0"/>
              <a:t>/</a:t>
            </a:r>
            <a:r>
              <a:rPr lang="ko-KR" altLang="en-US" dirty="0"/>
              <a:t>수직 이동 키 처리</a:t>
            </a:r>
          </a:p>
        </p:txBody>
      </p:sp>
    </p:spTree>
    <p:extLst>
      <p:ext uri="{BB962C8B-B14F-4D97-AF65-F5344CB8AC3E}">
        <p14:creationId xmlns:p14="http://schemas.microsoft.com/office/powerpoint/2010/main" val="2297630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Input.GetKey</a:t>
            </a:r>
            <a:r>
              <a:rPr lang="en-US" altLang="ko-KR" dirty="0"/>
              <a:t>(KEYCODE)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키보드의 특정 키가 눌렸는 지 판정</a:t>
            </a:r>
            <a:r>
              <a:rPr lang="en-US" altLang="ko-KR" dirty="0"/>
              <a:t>(True/False)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936248"/>
              </p:ext>
            </p:extLst>
          </p:nvPr>
        </p:nvGraphicFramePr>
        <p:xfrm>
          <a:off x="527335" y="2132856"/>
          <a:ext cx="808932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003">
                  <a:extLst>
                    <a:ext uri="{9D8B030D-6E8A-4147-A177-3AD203B41FA5}">
                      <a16:colId xmlns:a16="http://schemas.microsoft.com/office/drawing/2014/main" val="2294950891"/>
                    </a:ext>
                  </a:extLst>
                </a:gridCol>
                <a:gridCol w="1406843">
                  <a:extLst>
                    <a:ext uri="{9D8B030D-6E8A-4147-A177-3AD203B41FA5}">
                      <a16:colId xmlns:a16="http://schemas.microsoft.com/office/drawing/2014/main" val="1498615277"/>
                    </a:ext>
                  </a:extLst>
                </a:gridCol>
                <a:gridCol w="2529078">
                  <a:extLst>
                    <a:ext uri="{9D8B030D-6E8A-4147-A177-3AD203B41FA5}">
                      <a16:colId xmlns:a16="http://schemas.microsoft.com/office/drawing/2014/main" val="1517779793"/>
                    </a:ext>
                  </a:extLst>
                </a:gridCol>
                <a:gridCol w="1716405">
                  <a:extLst>
                    <a:ext uri="{9D8B030D-6E8A-4147-A177-3AD203B41FA5}">
                      <a16:colId xmlns:a16="http://schemas.microsoft.com/office/drawing/2014/main" val="3294645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02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KeyCode.Space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스페이스바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KeyCode.X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91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KeyCode.Return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엔터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KeyCode.S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3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KeyCode.UpArrow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화살표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KeyCode.LeftShift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왼쪽 </a:t>
                      </a:r>
                      <a:r>
                        <a:rPr lang="ko-KR" altLang="en-US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쉬프트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552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KeyCode.DownArrow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KeyCode.RightShift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오른쪽 </a:t>
                      </a:r>
                      <a:r>
                        <a:rPr lang="ko-KR" altLang="en-US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쉬프트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890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KeyCode.LeftArrow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KeyCode.LeftControl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왼쪽 컨트롤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172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KeyCode.RightArrow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KeyCode.RightControl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오른쪽 컨트롤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69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KeyCode.Escape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ESC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KeyCode.Alpha1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1(!)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0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KeyCode.BackSpace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백스페이스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KeyCode.F1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F1</a:t>
                      </a:r>
                      <a:endParaRPr lang="ko-KR" altLang="en-US" baseline="0" dirty="0"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310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712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예제</a:t>
            </a:r>
            <a:r>
              <a:rPr lang="en-US" altLang="ko-KR" dirty="0"/>
              <a:t>, </a:t>
            </a:r>
            <a:r>
              <a:rPr lang="en-US" altLang="ko-KR" dirty="0" err="1"/>
              <a:t>test.cs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438" t="20725" r="60237" b="71615"/>
          <a:stretch/>
        </p:blipFill>
        <p:spPr>
          <a:xfrm>
            <a:off x="1554626" y="1818510"/>
            <a:ext cx="5663323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438" t="26614" r="60237" b="65728"/>
          <a:stretch/>
        </p:blipFill>
        <p:spPr>
          <a:xfrm>
            <a:off x="1554627" y="4221088"/>
            <a:ext cx="5663323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77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키보드 입력 판정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Input.GetKeyDown</a:t>
            </a:r>
            <a:r>
              <a:rPr lang="en-US" altLang="ko-KR" dirty="0"/>
              <a:t>(KEYCODE)</a:t>
            </a:r>
          </a:p>
          <a:p>
            <a:pPr lvl="1"/>
            <a:r>
              <a:rPr lang="ko-KR" altLang="en-US" dirty="0"/>
              <a:t>특정 키가 눌린</a:t>
            </a:r>
            <a:r>
              <a:rPr lang="en-US" altLang="ko-KR" dirty="0"/>
              <a:t>(</a:t>
            </a:r>
            <a:r>
              <a:rPr lang="en-US" altLang="ko-KR" dirty="0" err="1"/>
              <a:t>KeyDown</a:t>
            </a:r>
            <a:r>
              <a:rPr lang="en-US" altLang="ko-KR" dirty="0"/>
              <a:t>)</a:t>
            </a:r>
            <a:r>
              <a:rPr lang="ko-KR" altLang="en-US" dirty="0"/>
              <a:t> 순간에만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Input.GetKeyUp</a:t>
            </a:r>
            <a:r>
              <a:rPr lang="en-US" altLang="ko-KR" dirty="0"/>
              <a:t>(KEYCODE)</a:t>
            </a:r>
          </a:p>
          <a:p>
            <a:pPr lvl="1"/>
            <a:r>
              <a:rPr lang="ko-KR" altLang="en-US" dirty="0"/>
              <a:t>특정 키에서 손가락이 떨어진</a:t>
            </a:r>
            <a:r>
              <a:rPr lang="en-US" altLang="ko-KR" dirty="0"/>
              <a:t>(</a:t>
            </a:r>
            <a:r>
              <a:rPr lang="en-US" altLang="ko-KR" dirty="0" err="1"/>
              <a:t>KeyUp</a:t>
            </a:r>
            <a:r>
              <a:rPr lang="en-US" altLang="ko-KR" dirty="0"/>
              <a:t>)</a:t>
            </a:r>
            <a:r>
              <a:rPr lang="ko-KR" altLang="en-US" dirty="0"/>
              <a:t> 순간에만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Input.anyKeyDown</a:t>
            </a:r>
            <a:endParaRPr lang="en-US" altLang="ko-KR" dirty="0"/>
          </a:p>
          <a:p>
            <a:pPr lvl="1"/>
            <a:r>
              <a:rPr lang="ko-KR" altLang="en-US" dirty="0"/>
              <a:t>아무 키나 눌린 순간에만</a:t>
            </a:r>
          </a:p>
        </p:txBody>
      </p:sp>
    </p:spTree>
    <p:extLst>
      <p:ext uri="{BB962C8B-B14F-4D97-AF65-F5344CB8AC3E}">
        <p14:creationId xmlns:p14="http://schemas.microsoft.com/office/powerpoint/2010/main" val="973512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Input.GetMouseButton</a:t>
            </a:r>
            <a:r>
              <a:rPr lang="en-US" altLang="ko-KR" dirty="0"/>
              <a:t>(BUTTON)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BUTTON</a:t>
            </a:r>
          </a:p>
          <a:p>
            <a:pPr lvl="1"/>
            <a:r>
              <a:rPr lang="en-US" altLang="ko-KR" dirty="0"/>
              <a:t>0 : </a:t>
            </a:r>
            <a:r>
              <a:rPr lang="ko-KR" altLang="en-US" dirty="0"/>
              <a:t>왼쪽 버튼</a:t>
            </a:r>
            <a:endParaRPr lang="en-US" altLang="ko-KR" dirty="0"/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오른쪽 버튼</a:t>
            </a:r>
            <a:endParaRPr lang="en-US" altLang="ko-KR" dirty="0"/>
          </a:p>
          <a:p>
            <a:pPr lvl="1"/>
            <a:r>
              <a:rPr lang="en-US" altLang="ko-KR" dirty="0"/>
              <a:t>2 : </a:t>
            </a:r>
            <a:r>
              <a:rPr lang="ko-KR" altLang="en-US" dirty="0"/>
              <a:t>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Input.GetMouseButtonDown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Input.GetMouseButtonUp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438" t="26670" r="53937" b="59715"/>
          <a:stretch/>
        </p:blipFill>
        <p:spPr>
          <a:xfrm>
            <a:off x="2728353" y="2831431"/>
            <a:ext cx="5896051" cy="2149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85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Input.</a:t>
            </a:r>
            <a:r>
              <a:rPr lang="en-US" altLang="ko-KR" dirty="0" err="1">
                <a:solidFill>
                  <a:srgbClr val="C00000"/>
                </a:solidFill>
              </a:rPr>
              <a:t>m</a:t>
            </a:r>
            <a:r>
              <a:rPr lang="en-US" altLang="ko-KR" dirty="0" err="1"/>
              <a:t>ousePosition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화면상에서</a:t>
            </a:r>
            <a:r>
              <a:rPr lang="en-US" altLang="ko-KR" dirty="0"/>
              <a:t> </a:t>
            </a:r>
            <a:r>
              <a:rPr lang="ko-KR" altLang="en-US" dirty="0"/>
              <a:t>마우스 포인터의 위치를 반환</a:t>
            </a:r>
            <a:endParaRPr lang="en-US" altLang="ko-KR" dirty="0"/>
          </a:p>
          <a:p>
            <a:pPr lvl="1"/>
            <a:r>
              <a:rPr lang="ko-KR" altLang="en-US" dirty="0"/>
              <a:t>화면 왼쪽 아래가</a:t>
            </a:r>
            <a:r>
              <a:rPr lang="en-US" altLang="ko-KR" dirty="0"/>
              <a:t>(0, 0)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438" t="26687" r="60237" b="59957"/>
          <a:stretch/>
        </p:blipFill>
        <p:spPr>
          <a:xfrm>
            <a:off x="1782378" y="2587641"/>
            <a:ext cx="5207824" cy="2539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9312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F9316-9216-4FA9-9B35-97CF71E5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Tanks! Tutorial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1A23B-37C2-4CFA-A45B-DED933A25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유니티</a:t>
            </a:r>
            <a:r>
              <a:rPr lang="en-US" altLang="ko-KR" dirty="0"/>
              <a:t>3D </a:t>
            </a:r>
            <a:r>
              <a:rPr lang="ko-KR" altLang="en-US" dirty="0"/>
              <a:t>튜토리얼로 제작된 게임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Asset Store </a:t>
            </a:r>
            <a:r>
              <a:rPr lang="ko-KR" altLang="en-US" dirty="0"/>
              <a:t>에서 다운받을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0C2F6-5B81-457D-ACD9-EC303DD93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862" b="67704"/>
          <a:stretch/>
        </p:blipFill>
        <p:spPr>
          <a:xfrm>
            <a:off x="899592" y="2924943"/>
            <a:ext cx="6120680" cy="344498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A18418-4B76-4E70-A47B-E3553EA37941}"/>
              </a:ext>
            </a:extLst>
          </p:cNvPr>
          <p:cNvSpPr/>
          <p:nvPr/>
        </p:nvSpPr>
        <p:spPr>
          <a:xfrm>
            <a:off x="4227862" y="6125100"/>
            <a:ext cx="2520280" cy="193224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4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2AE59-3B32-429D-9257-47D2E504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Asset</a:t>
            </a:r>
            <a:r>
              <a:rPr lang="ko-KR" altLang="en-US" dirty="0"/>
              <a:t> </a:t>
            </a:r>
            <a:r>
              <a:rPr lang="en-US" altLang="ko-KR" dirty="0"/>
              <a:t>Store</a:t>
            </a:r>
            <a:r>
              <a:rPr lang="ko-KR" altLang="en-US" dirty="0"/>
              <a:t>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3F400-4F84-429C-B0A1-945BAD226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E45D8E-334E-46EF-8D27-40B595CEA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19547"/>
            <a:ext cx="5124450" cy="465772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12CD6D-14B3-4211-B86C-D961C50409BF}"/>
              </a:ext>
            </a:extLst>
          </p:cNvPr>
          <p:cNvGrpSpPr/>
          <p:nvPr/>
        </p:nvGrpSpPr>
        <p:grpSpPr>
          <a:xfrm>
            <a:off x="2501275" y="4457723"/>
            <a:ext cx="6523454" cy="2257425"/>
            <a:chOff x="2501275" y="4457723"/>
            <a:chExt cx="6523454" cy="22574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0D0FC4-7335-4991-8773-F9BC7A114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275" y="4457723"/>
              <a:ext cx="6515100" cy="2257425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E185DFC-A9A9-4F6B-95E1-EAB1DB56F971}"/>
                </a:ext>
              </a:extLst>
            </p:cNvPr>
            <p:cNvSpPr/>
            <p:nvPr/>
          </p:nvSpPr>
          <p:spPr>
            <a:xfrm>
              <a:off x="7824082" y="5017274"/>
              <a:ext cx="1200647" cy="42937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031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0EF04-332C-494E-8CD5-EC820B83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Import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6BFE7B-8CDC-46DF-B26D-E0246A36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5A4B6A-C81A-43AD-B1D8-DB0C2705E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3" y="1844824"/>
            <a:ext cx="3333750" cy="362902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839D5E-A27B-4D67-8AF3-CAD2CDFF0947}"/>
              </a:ext>
            </a:extLst>
          </p:cNvPr>
          <p:cNvSpPr/>
          <p:nvPr/>
        </p:nvSpPr>
        <p:spPr>
          <a:xfrm>
            <a:off x="2957886" y="5216056"/>
            <a:ext cx="485030" cy="174928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DDCD52-E434-4214-A927-FB6BA798C5D6}"/>
              </a:ext>
            </a:extLst>
          </p:cNvPr>
          <p:cNvGrpSpPr/>
          <p:nvPr/>
        </p:nvGrpSpPr>
        <p:grpSpPr>
          <a:xfrm>
            <a:off x="4988434" y="98025"/>
            <a:ext cx="2705856" cy="6643343"/>
            <a:chOff x="4988434" y="98025"/>
            <a:chExt cx="2705856" cy="664334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0ABFD1-3382-474A-85E9-CB44B36A4E25}"/>
                </a:ext>
              </a:extLst>
            </p:cNvPr>
            <p:cNvGrpSpPr/>
            <p:nvPr/>
          </p:nvGrpSpPr>
          <p:grpSpPr>
            <a:xfrm>
              <a:off x="4988434" y="98025"/>
              <a:ext cx="2705856" cy="6643343"/>
              <a:chOff x="4988434" y="98025"/>
              <a:chExt cx="2705856" cy="664334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65241EA-87A6-49C9-BFB4-0AE63BB36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8434" y="98025"/>
                <a:ext cx="2705856" cy="6643343"/>
              </a:xfrm>
              <a:prstGeom prst="rect">
                <a:avLst/>
              </a:prstGeom>
            </p:spPr>
          </p:pic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B32B346A-0467-4A44-AD4F-9C1B9A259ACE}"/>
                  </a:ext>
                </a:extLst>
              </p:cNvPr>
              <p:cNvSpPr/>
              <p:nvPr/>
            </p:nvSpPr>
            <p:spPr>
              <a:xfrm>
                <a:off x="6804248" y="5805263"/>
                <a:ext cx="693832" cy="627341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rebuchet MS" panose="020B0603020202020204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E56F1F-B97A-46C6-91C6-615D4D364241}"/>
                </a:ext>
              </a:extLst>
            </p:cNvPr>
            <p:cNvSpPr txBox="1"/>
            <p:nvPr/>
          </p:nvSpPr>
          <p:spPr>
            <a:xfrm>
              <a:off x="5794577" y="5980433"/>
              <a:ext cx="1093569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200">
                  <a:latin typeface="Trebuchet MS" panose="020B0603020202020204" pitchFamily="34" charset="0"/>
                  <a:ea typeface="맑은 고딕" panose="020B0503020000020004" pitchFamily="50" charset="-127"/>
                </a:rPr>
                <a:t>Scene </a:t>
              </a:r>
              <a:r>
                <a:rPr lang="ko-KR" altLang="en-US" sz="1200" dirty="0">
                  <a:latin typeface="Trebuchet MS" panose="020B0603020202020204" pitchFamily="34" charset="0"/>
                  <a:ea typeface="맑은 고딕" panose="020B0503020000020004" pitchFamily="50" charset="-127"/>
                </a:rPr>
                <a:t>아이콘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510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25B67-CFBF-40EA-B3DA-73583809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Tanks! </a:t>
            </a:r>
            <a:r>
              <a:rPr lang="ko-KR" altLang="en-US" dirty="0"/>
              <a:t>메인 스테이지 로딩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D62FCA-1AC7-4853-9520-2FEAC2F3A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BA421B-B63D-400B-B926-290DBBF82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8" y="1428736"/>
            <a:ext cx="8802304" cy="48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49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6CC365-E4F8-47F5-95C2-E52052B8C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46" y="2374683"/>
            <a:ext cx="7775708" cy="40807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E73742B-3947-47F3-8843-2F4FB4AA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Tanks!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B0D2E-CE14-4669-878E-AAADB7FD5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Game </a:t>
            </a:r>
            <a:r>
              <a:rPr lang="ko-KR" altLang="en-US" dirty="0"/>
              <a:t>뷰의 </a:t>
            </a:r>
            <a:r>
              <a:rPr lang="en-US" altLang="ko-KR" dirty="0"/>
              <a:t>&lt;Maximize On Play&gt; </a:t>
            </a:r>
            <a:r>
              <a:rPr lang="ko-KR" altLang="en-US" dirty="0"/>
              <a:t>활성화</a:t>
            </a:r>
            <a:endParaRPr lang="en-US" altLang="ko-KR" dirty="0"/>
          </a:p>
          <a:p>
            <a:pPr lvl="1"/>
            <a:r>
              <a:rPr lang="ko-KR" altLang="en-US" dirty="0"/>
              <a:t>게임 실행 시 전체화면으로 실행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AEDCBE1-C554-47F8-BC28-5B1B0A827D7D}"/>
              </a:ext>
            </a:extLst>
          </p:cNvPr>
          <p:cNvSpPr/>
          <p:nvPr/>
        </p:nvSpPr>
        <p:spPr>
          <a:xfrm>
            <a:off x="6157069" y="2506567"/>
            <a:ext cx="864096" cy="165072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111757-79FE-43CB-8851-54BD132C9172}"/>
              </a:ext>
            </a:extLst>
          </p:cNvPr>
          <p:cNvGrpSpPr/>
          <p:nvPr/>
        </p:nvGrpSpPr>
        <p:grpSpPr>
          <a:xfrm>
            <a:off x="7284569" y="1620850"/>
            <a:ext cx="1482117" cy="380213"/>
            <a:chOff x="7284569" y="1620850"/>
            <a:chExt cx="1482117" cy="3802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96574F5-726E-4544-B7F3-99606FA14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2520" y="1628801"/>
              <a:ext cx="1474166" cy="372262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7038132-467B-4CB5-B098-130D52248923}"/>
                </a:ext>
              </a:extLst>
            </p:cNvPr>
            <p:cNvSpPr/>
            <p:nvPr/>
          </p:nvSpPr>
          <p:spPr>
            <a:xfrm>
              <a:off x="7284569" y="1620850"/>
              <a:ext cx="519840" cy="37226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79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F3AF2-338D-459C-9E8F-0F361FC5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0CA9E-0D8B-4861-B089-EEFDBC30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플레이어 </a:t>
            </a:r>
            <a:r>
              <a:rPr lang="en-US" altLang="ko-KR" dirty="0"/>
              <a:t>1</a:t>
            </a:r>
          </a:p>
          <a:p>
            <a:pPr lvl="1"/>
            <a:r>
              <a:rPr lang="en-US" altLang="ko-KR" dirty="0"/>
              <a:t>WASD : </a:t>
            </a:r>
            <a:r>
              <a:rPr lang="ko-KR" altLang="en-US" dirty="0"/>
              <a:t>이동</a:t>
            </a:r>
            <a:endParaRPr lang="en-US" altLang="ko-KR" dirty="0"/>
          </a:p>
          <a:p>
            <a:pPr lvl="1"/>
            <a:r>
              <a:rPr lang="en-US" altLang="ko-KR" dirty="0"/>
              <a:t>Space : 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누르고 있는 시간만큼 멀리 발사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 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화살표키 </a:t>
            </a:r>
            <a:r>
              <a:rPr lang="en-US" altLang="ko-KR" dirty="0"/>
              <a:t>: </a:t>
            </a:r>
            <a:r>
              <a:rPr lang="ko-KR" altLang="en-US" dirty="0"/>
              <a:t>이동</a:t>
            </a:r>
            <a:endParaRPr lang="en-US" altLang="ko-KR" dirty="0"/>
          </a:p>
          <a:p>
            <a:pPr lvl="1"/>
            <a:r>
              <a:rPr lang="en-US" altLang="ko-KR" dirty="0"/>
              <a:t>Enter : 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누르고 있는 시간만큼 멀리 발사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1272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ctr">
          <a:defRPr sz="1200" dirty="0" err="1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83110</TotalTime>
  <Words>759</Words>
  <Application>Microsoft Office PowerPoint</Application>
  <PresentationFormat>화면 슬라이드 쇼(4:3)</PresentationFormat>
  <Paragraphs>222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맑은 고딕</vt:lpstr>
      <vt:lpstr>Arial</vt:lpstr>
      <vt:lpstr>굴림</vt:lpstr>
      <vt:lpstr>Trebuchet MS</vt:lpstr>
      <vt:lpstr>Wingdings</vt:lpstr>
      <vt:lpstr>Tahoma</vt:lpstr>
      <vt:lpstr>Verdana</vt:lpstr>
      <vt:lpstr>Office 테마</vt:lpstr>
      <vt:lpstr>유니티 시작하기</vt:lpstr>
      <vt:lpstr>목차</vt:lpstr>
      <vt:lpstr>Tanks! Tutorial</vt:lpstr>
      <vt:lpstr>Tanks! Tutorial</vt:lpstr>
      <vt:lpstr>Asset Store 화면</vt:lpstr>
      <vt:lpstr>프로젝트 Import</vt:lpstr>
      <vt:lpstr>Tanks! 메인 스테이지 로딩</vt:lpstr>
      <vt:lpstr>Tanks! 실행</vt:lpstr>
      <vt:lpstr>조작법</vt:lpstr>
      <vt:lpstr>플랫폼 선택하기</vt:lpstr>
      <vt:lpstr>Fastest vs. Fantastic</vt:lpstr>
      <vt:lpstr>Hello Unity</vt:lpstr>
      <vt:lpstr>기본 도형 생성해보기</vt:lpstr>
      <vt:lpstr>물체 이름 및 속성 변경</vt:lpstr>
      <vt:lpstr>Transform</vt:lpstr>
      <vt:lpstr>유니티의 대표적인 조명</vt:lpstr>
      <vt:lpstr>Point Light(점 광원)</vt:lpstr>
      <vt:lpstr>Directional Light(방향성 광원)</vt:lpstr>
      <vt:lpstr>Spotlight(스포트라이트)</vt:lpstr>
      <vt:lpstr>기본 Scene 구성 완료</vt:lpstr>
      <vt:lpstr>스크립트 생성</vt:lpstr>
      <vt:lpstr>스크립트 연결</vt:lpstr>
      <vt:lpstr>외부 편집기 연결</vt:lpstr>
      <vt:lpstr>스크립트 변수 선언</vt:lpstr>
      <vt:lpstr>디버그 로그 작성</vt:lpstr>
      <vt:lpstr>콘솔</vt:lpstr>
      <vt:lpstr>Start() / Update()</vt:lpstr>
      <vt:lpstr>오류와 디버그</vt:lpstr>
      <vt:lpstr>Debug.Log()의 활용 예시</vt:lpstr>
      <vt:lpstr>키보드와 마우스로 입력 받기</vt:lpstr>
      <vt:lpstr>유니티의 입력시스템</vt:lpstr>
      <vt:lpstr>키 입력 처리</vt:lpstr>
      <vt:lpstr>수평/수직 이동 키 처리</vt:lpstr>
      <vt:lpstr>Input.GetKey(KEYCODE)</vt:lpstr>
      <vt:lpstr>입력 예제, test.cs</vt:lpstr>
      <vt:lpstr>기타 키보드 입력 판정 함수</vt:lpstr>
      <vt:lpstr>Input.GetMouseButton(BUTTON)</vt:lpstr>
      <vt:lpstr>Input.mousePosition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Lee kabsung</cp:lastModifiedBy>
  <cp:revision>3054</cp:revision>
  <cp:lastPrinted>2015-07-22T04:24:45Z</cp:lastPrinted>
  <dcterms:created xsi:type="dcterms:W3CDTF">2009-01-13T03:03:42Z</dcterms:created>
  <dcterms:modified xsi:type="dcterms:W3CDTF">2019-10-09T03:03:46Z</dcterms:modified>
</cp:coreProperties>
</file>